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4" r:id="rId4"/>
    <p:sldId id="271" r:id="rId5"/>
    <p:sldId id="272" r:id="rId6"/>
    <p:sldId id="266" r:id="rId7"/>
    <p:sldId id="265" r:id="rId8"/>
    <p:sldId id="267" r:id="rId9"/>
    <p:sldId id="269" r:id="rId10"/>
    <p:sldId id="263" r:id="rId11"/>
    <p:sldId id="268" r:id="rId12"/>
    <p:sldId id="273" r:id="rId13"/>
    <p:sldId id="274" r:id="rId14"/>
    <p:sldId id="275" r:id="rId15"/>
    <p:sldId id="258" r:id="rId16"/>
    <p:sldId id="259" r:id="rId17"/>
    <p:sldId id="260" r:id="rId18"/>
    <p:sldId id="261" r:id="rId19"/>
    <p:sldId id="262" r:id="rId20"/>
    <p:sldId id="270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662"/>
  </p:normalViewPr>
  <p:slideViewPr>
    <p:cSldViewPr snapToGrid="0" snapToObjects="1">
      <p:cViewPr varScale="1">
        <p:scale>
          <a:sx n="40" d="100"/>
          <a:sy n="40" d="100"/>
        </p:scale>
        <p:origin x="30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8731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/>
          <a:lstStyle/>
          <a:p>
            <a:fld id="{EE1DE0BF-8C91-7B4B-BA2C-6254A101CBC8}" type="datetimeFigureOut">
              <a:rPr lang="en-US" smtClean="0"/>
              <a:t>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928368" y="13081000"/>
            <a:ext cx="514564" cy="471924"/>
          </a:xfrm>
        </p:spPr>
        <p:txBody>
          <a:bodyPr/>
          <a:lstStyle/>
          <a:p>
            <a:fld id="{117C0E04-656A-4F41-BA9F-BB1E67800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8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307210" y="892968"/>
            <a:ext cx="13751720" cy="83224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61171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504353" y="1250156"/>
            <a:ext cx="7500939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17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061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506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950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395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839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284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728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173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microsoft.com/office/2007/relationships/hdphoto" Target="../media/hdphoto2.wdp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microsoft.com/office/2007/relationships/hdphoto" Target="../media/hdphoto3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6445694" y="6176962"/>
            <a:ext cx="12435968" cy="1362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000"/>
            </a:pPr>
            <a:r>
              <a:t>Plateforme d’engagement et de gestion de membres </a:t>
            </a:r>
          </a:p>
          <a:p>
            <a:pPr>
              <a:defRPr sz="4000"/>
            </a:pPr>
            <a:r>
              <a:t>pour les grandes organisations.</a:t>
            </a:r>
          </a:p>
        </p:txBody>
      </p:sp>
      <p:pic>
        <p:nvPicPr>
          <p:cNvPr id="12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72500" y="4062282"/>
            <a:ext cx="7202679" cy="1663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artners Slid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hape 147"/>
          <p:cNvSpPr/>
          <p:nvPr/>
        </p:nvSpPr>
        <p:spPr>
          <a:xfrm>
            <a:off x="630410" y="629179"/>
            <a:ext cx="6692621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600">
                <a:solidFill>
                  <a:srgbClr val="EC232F"/>
                </a:solidFill>
              </a:defRPr>
            </a:lvl1pPr>
          </a:lstStyle>
          <a:p>
            <a:r>
              <a:t>PARTENAIRES COMMERCIAUX</a:t>
            </a:r>
          </a:p>
        </p:txBody>
      </p:sp>
      <p:sp>
        <p:nvSpPr>
          <p:cNvPr id="148" name="Shape 148"/>
          <p:cNvSpPr/>
          <p:nvPr/>
        </p:nvSpPr>
        <p:spPr>
          <a:xfrm>
            <a:off x="655810" y="1240165"/>
            <a:ext cx="3127574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PARTNERSHIP</a:t>
            </a:r>
            <a:r>
              <a:t> APPLICATION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Shape 167"/>
          <p:cNvSpPr/>
          <p:nvPr/>
        </p:nvSpPr>
        <p:spPr>
          <a:xfrm>
            <a:off x="630410" y="629179"/>
            <a:ext cx="4296436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600">
                <a:solidFill>
                  <a:srgbClr val="EC232F"/>
                </a:solidFill>
              </a:defRPr>
            </a:lvl1pPr>
          </a:lstStyle>
          <a:p>
            <a:r>
              <a:t>BOUTIQUE ONLINE</a:t>
            </a:r>
          </a:p>
        </p:txBody>
      </p:sp>
      <p:sp>
        <p:nvSpPr>
          <p:cNvPr id="168" name="Shape 168"/>
          <p:cNvSpPr/>
          <p:nvPr/>
        </p:nvSpPr>
        <p:spPr>
          <a:xfrm>
            <a:off x="655810" y="1240165"/>
            <a:ext cx="2942984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COMMUNITY</a:t>
            </a:r>
            <a:r>
              <a:t> APPLICATION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 1 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876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lide 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680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lide 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18288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525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7630931" y="6445432"/>
            <a:ext cx="9571530" cy="759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4000">
                <a:solidFill>
                  <a:srgbClr val="C2C2C2"/>
                </a:solidFill>
              </a:defRPr>
            </a:pPr>
            <a:r>
              <a:rPr lang="fr-CH" dirty="0" smtClean="0">
                <a:solidFill>
                  <a:srgbClr val="EC232F"/>
                </a:solidFill>
                <a:latin typeface="Helvetica"/>
                <a:ea typeface="Helvetica"/>
                <a:cs typeface="Helvetica"/>
                <a:sym typeface="Helvetica"/>
              </a:rPr>
              <a:t>PLATEFORME DU PERSONNEL CR/CR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hape 130"/>
          <p:cNvSpPr/>
          <p:nvPr/>
        </p:nvSpPr>
        <p:spPr>
          <a:xfrm>
            <a:off x="630410" y="629179"/>
            <a:ext cx="3407182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600">
                <a:solidFill>
                  <a:srgbClr val="EC232F"/>
                </a:solidFill>
              </a:defRPr>
            </a:lvl1pPr>
          </a:lstStyle>
          <a:p>
            <a:r>
              <a:t>PRODUCTIVITÉ</a:t>
            </a:r>
          </a:p>
        </p:txBody>
      </p:sp>
      <p:sp>
        <p:nvSpPr>
          <p:cNvPr id="131" name="Shape 131"/>
          <p:cNvSpPr/>
          <p:nvPr/>
        </p:nvSpPr>
        <p:spPr>
          <a:xfrm>
            <a:off x="655810" y="1240165"/>
            <a:ext cx="2283266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STAFF</a:t>
            </a:r>
            <a:r>
              <a:t> APPLICATION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630410" y="629179"/>
            <a:ext cx="3950336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600">
                <a:solidFill>
                  <a:srgbClr val="EC232F"/>
                </a:solidFill>
              </a:defRPr>
            </a:lvl1pPr>
          </a:lstStyle>
          <a:p>
            <a:r>
              <a:t>COLLABORATION</a:t>
            </a:r>
          </a:p>
        </p:txBody>
      </p:sp>
      <p:sp>
        <p:nvSpPr>
          <p:cNvPr id="135" name="Shape 135"/>
          <p:cNvSpPr/>
          <p:nvPr/>
        </p:nvSpPr>
        <p:spPr>
          <a:xfrm>
            <a:off x="655810" y="1240165"/>
            <a:ext cx="2283266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STAFF</a:t>
            </a:r>
            <a:r>
              <a:t> APPLICATION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hape 138"/>
          <p:cNvSpPr/>
          <p:nvPr/>
        </p:nvSpPr>
        <p:spPr>
          <a:xfrm>
            <a:off x="735094" y="547723"/>
            <a:ext cx="4474288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solidFill>
                  <a:srgbClr val="EC232F"/>
                </a:solidFill>
              </a:defRPr>
            </a:lvl1pPr>
          </a:lstStyle>
          <a:p>
            <a:r>
              <a:t>ANALYSES &amp; VISION</a:t>
            </a:r>
          </a:p>
        </p:txBody>
      </p:sp>
      <p:sp>
        <p:nvSpPr>
          <p:cNvPr id="139" name="Shape 139"/>
          <p:cNvSpPr/>
          <p:nvPr/>
        </p:nvSpPr>
        <p:spPr>
          <a:xfrm>
            <a:off x="655810" y="1240165"/>
            <a:ext cx="2283266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STAFF</a:t>
            </a:r>
            <a:r>
              <a:t> APPLICATION</a:t>
            </a:r>
          </a:p>
        </p:txBody>
      </p:sp>
      <p:pic>
        <p:nvPicPr>
          <p:cNvPr id="140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771650" y="1301750"/>
            <a:ext cx="27178506" cy="136330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hape 143"/>
          <p:cNvSpPr/>
          <p:nvPr/>
        </p:nvSpPr>
        <p:spPr>
          <a:xfrm>
            <a:off x="624477" y="547723"/>
            <a:ext cx="9775522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solidFill>
                  <a:srgbClr val="EC232F"/>
                </a:solidFill>
              </a:defRPr>
            </a:lvl1pPr>
          </a:lstStyle>
          <a:p>
            <a:r>
              <a:t>CENTRE DE RÉPARTITION (CUSTOMIZATION)</a:t>
            </a:r>
          </a:p>
        </p:txBody>
      </p:sp>
      <p:sp>
        <p:nvSpPr>
          <p:cNvPr id="144" name="Shape 144"/>
          <p:cNvSpPr/>
          <p:nvPr/>
        </p:nvSpPr>
        <p:spPr>
          <a:xfrm>
            <a:off x="655810" y="1240165"/>
            <a:ext cx="2283266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STAFF</a:t>
            </a:r>
            <a:r>
              <a:t> APPLICATION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/>
        </p:nvSpPr>
        <p:spPr>
          <a:xfrm>
            <a:off x="834454" y="1376353"/>
            <a:ext cx="9142562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4000">
                <a:solidFill>
                  <a:srgbClr val="EC232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APERÇU GÉNÉRAL DE LA SOLUTION</a:t>
            </a:r>
          </a:p>
        </p:txBody>
      </p:sp>
      <p:sp>
        <p:nvSpPr>
          <p:cNvPr id="123" name="Shape 123"/>
          <p:cNvSpPr/>
          <p:nvPr/>
        </p:nvSpPr>
        <p:spPr>
          <a:xfrm>
            <a:off x="768667" y="2601612"/>
            <a:ext cx="22846666" cy="1375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4000"/>
            </a:lvl1pPr>
          </a:lstStyle>
          <a:p>
            <a:r>
              <a:rPr dirty="0"/>
              <a:t>Une solution multi-plateformes et multi-niveaux pour l’engagement et la gestion d’organisations bénéficiant d’une large base de </a:t>
            </a:r>
            <a:r>
              <a:rPr dirty="0" smtClean="0"/>
              <a:t>membres.</a:t>
            </a:r>
            <a:endParaRPr dirty="0"/>
          </a:p>
        </p:txBody>
      </p:sp>
      <p:sp>
        <p:nvSpPr>
          <p:cNvPr id="124" name="Shape 124"/>
          <p:cNvSpPr/>
          <p:nvPr/>
        </p:nvSpPr>
        <p:spPr>
          <a:xfrm>
            <a:off x="760729" y="4659021"/>
            <a:ext cx="23300183" cy="1375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4000"/>
            </a:lvl1pPr>
          </a:lstStyle>
          <a:p>
            <a:r>
              <a:rPr dirty="0"/>
              <a:t>Connectik fournit une plateforme </a:t>
            </a:r>
            <a:r>
              <a:rPr dirty="0" smtClean="0"/>
              <a:t>qui </a:t>
            </a:r>
            <a:r>
              <a:rPr dirty="0"/>
              <a:t>simplifie et rationalise l’enregistrement,  les adhésions, les donations, le volontariat et la communication quelle que soit sa localisation ou son appareil. </a:t>
            </a:r>
          </a:p>
        </p:txBody>
      </p:sp>
      <p:sp>
        <p:nvSpPr>
          <p:cNvPr id="125" name="Shape 125"/>
          <p:cNvSpPr/>
          <p:nvPr/>
        </p:nvSpPr>
        <p:spPr>
          <a:xfrm>
            <a:off x="361283" y="6767203"/>
            <a:ext cx="23300182" cy="629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lvl="2" algn="l">
              <a:defRPr sz="4000"/>
            </a:pPr>
            <a:r>
              <a:rPr dirty="0"/>
              <a:t>Une solution sécurisée développée pour une adaptabilité de haut niveau comme le requiert le fonctionnement de grandes Organisations </a:t>
            </a:r>
            <a:r>
              <a:rPr lang="fr-CH" dirty="0" smtClean="0"/>
              <a:t>ou</a:t>
            </a:r>
            <a:r>
              <a:rPr dirty="0" smtClean="0"/>
              <a:t> entreprises.</a:t>
            </a:r>
            <a:endParaRPr dirty="0"/>
          </a:p>
          <a:p>
            <a:pPr lvl="2" algn="l">
              <a:defRPr sz="4000"/>
            </a:pPr>
            <a:endParaRPr dirty="0"/>
          </a:p>
          <a:p>
            <a:pPr marL="1444625" lvl="2" indent="-555625" algn="l">
              <a:buSzPct val="75000"/>
              <a:buChar char="•"/>
              <a:defRPr sz="4000"/>
            </a:pPr>
            <a:r>
              <a:rPr dirty="0"/>
              <a:t>Plateformes Web, iOS &amp; Android</a:t>
            </a:r>
          </a:p>
          <a:p>
            <a:pPr marL="1444625" lvl="2" indent="-555625" algn="l">
              <a:buSzPct val="75000"/>
              <a:buChar char="•"/>
              <a:defRPr sz="4000"/>
            </a:pPr>
            <a:r>
              <a:rPr dirty="0"/>
              <a:t>Conforme aux normes de sécurité de paiement par carte Payment Card Industry (PCI)</a:t>
            </a:r>
          </a:p>
          <a:p>
            <a:pPr marL="1444625" lvl="2" indent="-555625" algn="l">
              <a:buSzPct val="75000"/>
              <a:buChar char="•"/>
              <a:defRPr sz="4000"/>
            </a:pPr>
            <a:r>
              <a:rPr dirty="0"/>
              <a:t>Déployée sur Amazon Web Service (AWS) avec Amazon Virtual Private Cloud </a:t>
            </a:r>
          </a:p>
          <a:p>
            <a:pPr marL="1444625" lvl="2" indent="-555625" algn="l">
              <a:buSzPct val="75000"/>
              <a:buChar char="•"/>
              <a:defRPr sz="4000"/>
            </a:pPr>
            <a:r>
              <a:rPr dirty="0"/>
              <a:t>Base de données encryptée et stockage sécurisé</a:t>
            </a:r>
          </a:p>
          <a:p>
            <a:pPr marL="1444625" lvl="2" indent="-555625" algn="l">
              <a:buSzPct val="75000"/>
              <a:buChar char="•"/>
              <a:defRPr sz="4000"/>
            </a:pPr>
            <a:r>
              <a:rPr dirty="0"/>
              <a:t>Grande puissance d’analyse</a:t>
            </a:r>
          </a:p>
          <a:p>
            <a:pPr marL="1444625" lvl="2" indent="-555625" algn="l">
              <a:buSzPct val="75000"/>
              <a:buChar char="•"/>
              <a:defRPr sz="4000"/>
            </a:pPr>
            <a:r>
              <a:rPr dirty="0"/>
              <a:t>Capacités de recherche et de recommandation</a:t>
            </a:r>
          </a:p>
          <a:p>
            <a:pPr marL="1444625" lvl="2" indent="-555625" algn="l">
              <a:buSzPct val="75000"/>
              <a:buChar char="•"/>
              <a:defRPr sz="4000"/>
            </a:pPr>
            <a:r>
              <a:rPr dirty="0"/>
              <a:t>Outils de collaboration et de communication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/>
        </p:nvSpPr>
        <p:spPr>
          <a:xfrm>
            <a:off x="10636845" y="6481762"/>
            <a:ext cx="1792437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4000">
                <a:solidFill>
                  <a:srgbClr val="EC232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MERCI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/>
        </p:nvSpPr>
        <p:spPr>
          <a:xfrm>
            <a:off x="7630932" y="6510746"/>
            <a:ext cx="10068461" cy="759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4000">
                <a:solidFill>
                  <a:srgbClr val="C2C2C2"/>
                </a:solidFill>
              </a:defRPr>
            </a:pPr>
            <a:r>
              <a:rPr lang="fr-CH" dirty="0" smtClean="0">
                <a:solidFill>
                  <a:srgbClr val="EC232F"/>
                </a:solidFill>
                <a:latin typeface="Helvetica"/>
                <a:ea typeface="Helvetica"/>
                <a:cs typeface="Helvetica"/>
                <a:sym typeface="Helvetica"/>
              </a:rPr>
              <a:t>Application Croix-Rouge / Croissant Rouge</a:t>
            </a:r>
            <a:r>
              <a:rPr dirty="0" smtClean="0"/>
              <a:t>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" t="22103" r="228" b="22103"/>
          <a:stretch/>
        </p:blipFill>
        <p:spPr>
          <a:xfrm>
            <a:off x="-43543" y="0"/>
            <a:ext cx="24471086" cy="13716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49360" y="1257401"/>
            <a:ext cx="24482720" cy="1607299"/>
          </a:xfrm>
          <a:prstGeom prst="rect">
            <a:avLst/>
          </a:prstGeom>
          <a:solidFill>
            <a:schemeClr val="tx2">
              <a:lumMod val="10000"/>
              <a:alpha val="74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3336289" y="8755864"/>
            <a:ext cx="9032417" cy="3420505"/>
          </a:xfrm>
          <a:prstGeom prst="rect">
            <a:avLst/>
          </a:prstGeom>
          <a:noFill/>
          <a:ln w="28575" cap="flat">
            <a:solidFill>
              <a:srgbClr val="C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CH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7" name="Shape 190"/>
          <p:cNvSpPr>
            <a:spLocks noGrp="1"/>
          </p:cNvSpPr>
          <p:nvPr>
            <p:ph type="body" idx="1"/>
          </p:nvPr>
        </p:nvSpPr>
        <p:spPr>
          <a:xfrm>
            <a:off x="12942296" y="3676869"/>
            <a:ext cx="10080000" cy="8840393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 marL="0" indent="0">
              <a:spcBef>
                <a:spcPts val="1200"/>
              </a:spcBef>
              <a:buClr>
                <a:schemeClr val="accent1"/>
              </a:buClr>
              <a:buNone/>
            </a:pPr>
            <a:r>
              <a:rPr lang="en-ZA" sz="2200" b="1" dirty="0" smtClean="0">
                <a:latin typeface="Arial" charset="0"/>
                <a:ea typeface="Arial" charset="0"/>
                <a:cs typeface="Arial" charset="0"/>
              </a:rPr>
              <a:t>Mission of National Red Cross or Red Crescent Societies</a:t>
            </a:r>
          </a:p>
          <a:p>
            <a:pPr marL="0" indent="0">
              <a:spcBef>
                <a:spcPts val="1200"/>
              </a:spcBef>
              <a:buClr>
                <a:schemeClr val="accent1"/>
              </a:buClr>
              <a:buNone/>
            </a:pPr>
            <a:endParaRPr lang="en-ZA" sz="2200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spcBef>
                <a:spcPts val="1200"/>
              </a:spcBef>
              <a:buClr>
                <a:schemeClr val="accent1"/>
              </a:buClr>
            </a:pPr>
            <a:endParaRPr lang="en-ZA" sz="2200" dirty="0" smtClean="0">
              <a:latin typeface="Arial" charset="0"/>
              <a:ea typeface="Arial" charset="0"/>
              <a:cs typeface="Arial" charset="0"/>
            </a:endParaRPr>
          </a:p>
          <a:p>
            <a:pPr marL="446088" indent="-446088">
              <a:spcBef>
                <a:spcPts val="1200"/>
              </a:spcBef>
              <a:buClr>
                <a:srgbClr val="3F8FFF"/>
              </a:buClr>
              <a:buFont typeface="Arial" panose="020B0604020202020204" pitchFamily="34" charset="0"/>
              <a:buChar char="•"/>
            </a:pPr>
            <a:endParaRPr lang="en-ZA" sz="22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spcBef>
                <a:spcPts val="1200"/>
              </a:spcBef>
              <a:buNone/>
            </a:pPr>
            <a:endParaRPr lang="en-ZA" sz="22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spcBef>
                <a:spcPts val="1200"/>
              </a:spcBef>
              <a:buNone/>
            </a:pPr>
            <a:endParaRPr lang="en-ZA" sz="22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spcBef>
                <a:spcPts val="1200"/>
              </a:spcBef>
              <a:buNone/>
            </a:pPr>
            <a:endParaRPr lang="en-ZA" sz="22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spcBef>
                <a:spcPts val="1200"/>
              </a:spcBef>
              <a:buNone/>
            </a:pPr>
            <a:endParaRPr lang="en-ZA" sz="22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spcBef>
                <a:spcPts val="1200"/>
              </a:spcBef>
              <a:buNone/>
            </a:pPr>
            <a:endParaRPr lang="en-ZA" sz="22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spcBef>
                <a:spcPts val="1200"/>
              </a:spcBef>
              <a:buNone/>
            </a:pPr>
            <a:r>
              <a:rPr lang="en-ZA" sz="2200" b="1" dirty="0" smtClean="0">
                <a:latin typeface="Arial" charset="0"/>
                <a:ea typeface="Arial" charset="0"/>
                <a:cs typeface="Arial" charset="0"/>
              </a:rPr>
              <a:t>2025 objectives – 190 National Societies reach 1 </a:t>
            </a:r>
            <a:r>
              <a:rPr lang="en-ZA" sz="2200" b="1" dirty="0">
                <a:latin typeface="Arial" charset="0"/>
                <a:ea typeface="Arial" charset="0"/>
                <a:cs typeface="Arial" charset="0"/>
              </a:rPr>
              <a:t>b</a:t>
            </a:r>
            <a:r>
              <a:rPr lang="en-ZA" sz="2200" b="1" dirty="0" smtClean="0">
                <a:latin typeface="Arial" charset="0"/>
                <a:ea typeface="Arial" charset="0"/>
                <a:cs typeface="Arial" charset="0"/>
              </a:rPr>
              <a:t>illion members </a:t>
            </a:r>
          </a:p>
          <a:p>
            <a:pPr marL="0" indent="0">
              <a:spcBef>
                <a:spcPts val="1200"/>
              </a:spcBef>
              <a:buNone/>
            </a:pPr>
            <a:endParaRPr lang="en-ZA" sz="2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4947180" y="10603886"/>
            <a:ext cx="710254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68045" hangingPunct="1">
              <a:spcBef>
                <a:spcPts val="2600"/>
              </a:spcBef>
              <a:defRPr sz="4200">
                <a:solidFill>
                  <a:srgbClr val="000000">
                    <a:alpha val="87000"/>
                  </a:srgbClr>
                </a:solidFill>
              </a:defRPr>
            </a:pPr>
            <a:r>
              <a:rPr lang="en-US" sz="22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1 </a:t>
            </a:r>
            <a:r>
              <a:rPr lang="en-US" sz="22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billion</a:t>
            </a:r>
            <a:r>
              <a:rPr lang="en-US" sz="22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2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members</a:t>
            </a:r>
            <a:r>
              <a:rPr lang="en-US" sz="2200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 take active steps to contribute and support activities of the Red Cross &amp; Red Crescent </a:t>
            </a:r>
            <a:r>
              <a:rPr lang="en-US" sz="22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Societies and have </a:t>
            </a:r>
            <a:r>
              <a:rPr lang="en-US" sz="2200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access to pay-for services of the Red Cross for a total market of 100 billion CHF/year</a:t>
            </a:r>
          </a:p>
        </p:txBody>
      </p:sp>
      <p:sp>
        <p:nvSpPr>
          <p:cNvPr id="34" name="Rectangle à coins arrondis 33"/>
          <p:cNvSpPr/>
          <p:nvPr/>
        </p:nvSpPr>
        <p:spPr>
          <a:xfrm>
            <a:off x="13144904" y="11145607"/>
            <a:ext cx="1522286" cy="1237218"/>
          </a:xfrm>
          <a:prstGeom prst="roundRect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/>
            <a:r>
              <a:rPr lang="fr-CH" sz="2200" b="1" dirty="0">
                <a:solidFill>
                  <a:schemeClr val="bg1"/>
                </a:solidFill>
                <a:latin typeface="+mn-lt"/>
              </a:rPr>
              <a:t>1 </a:t>
            </a:r>
          </a:p>
          <a:p>
            <a:pPr algn="ctr"/>
            <a:r>
              <a:rPr lang="fr-CH" sz="2200" b="1" dirty="0" smtClean="0">
                <a:solidFill>
                  <a:schemeClr val="bg1"/>
                </a:solidFill>
                <a:latin typeface="+mn-lt"/>
              </a:rPr>
              <a:t>Billion</a:t>
            </a:r>
          </a:p>
          <a:p>
            <a:pPr algn="ctr"/>
            <a:r>
              <a:rPr lang="fr-CH" sz="2200" b="1" dirty="0" smtClean="0">
                <a:solidFill>
                  <a:schemeClr val="bg1"/>
                </a:solidFill>
                <a:latin typeface="+mn-lt"/>
              </a:rPr>
              <a:t>People</a:t>
            </a:r>
            <a:endParaRPr lang="fr-CH" sz="22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5" name="Rectangle à coins arrondis 34"/>
          <p:cNvSpPr/>
          <p:nvPr/>
        </p:nvSpPr>
        <p:spPr>
          <a:xfrm>
            <a:off x="21030889" y="8552055"/>
            <a:ext cx="1522286" cy="1237218"/>
          </a:xfrm>
          <a:prstGeom prst="roundRect">
            <a:avLst/>
          </a:prstGeom>
          <a:solidFill>
            <a:srgbClr val="C0000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/>
            <a:r>
              <a:rPr lang="fr-CH" sz="2200" b="1">
                <a:solidFill>
                  <a:schemeClr val="bg1"/>
                </a:solidFill>
                <a:latin typeface="+mn-lt"/>
              </a:rPr>
              <a:t>190</a:t>
            </a:r>
          </a:p>
          <a:p>
            <a:pPr algn="ctr"/>
            <a:r>
              <a:rPr lang="fr-CH" sz="2200" b="1">
                <a:solidFill>
                  <a:schemeClr val="bg1"/>
                </a:solidFill>
                <a:latin typeface="+mn-lt"/>
              </a:rPr>
              <a:t>National </a:t>
            </a:r>
          </a:p>
          <a:p>
            <a:pPr algn="ctr"/>
            <a:r>
              <a:rPr lang="fr-CH" sz="2200" b="1" err="1">
                <a:solidFill>
                  <a:schemeClr val="bg1"/>
                </a:solidFill>
                <a:latin typeface="+mn-lt"/>
              </a:rPr>
              <a:t>Societies</a:t>
            </a:r>
            <a:endParaRPr lang="fr-CH" sz="2200" b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650008" y="8921116"/>
            <a:ext cx="693242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68045" hangingPunct="1">
              <a:spcBef>
                <a:spcPts val="2600"/>
              </a:spcBef>
              <a:defRPr sz="4200">
                <a:solidFill>
                  <a:srgbClr val="000000">
                    <a:alpha val="87000"/>
                  </a:srgbClr>
                </a:solidFill>
              </a:defRPr>
            </a:pPr>
            <a:r>
              <a:rPr lang="en-US" sz="2200" b="1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190</a:t>
            </a:r>
            <a:r>
              <a:rPr lang="en-US" sz="220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 National Red Cross/Red Crescent S</a:t>
            </a:r>
            <a:r>
              <a:rPr lang="en-US" sz="220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ocieties </a:t>
            </a:r>
            <a:r>
              <a:rPr lang="en-US" sz="220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– with </a:t>
            </a:r>
            <a:r>
              <a:rPr lang="en-US" sz="2200" b="1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100</a:t>
            </a:r>
            <a:r>
              <a:rPr lang="en-US" sz="220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 National </a:t>
            </a:r>
            <a:r>
              <a:rPr lang="en-US" sz="220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Societies </a:t>
            </a:r>
            <a:r>
              <a:rPr lang="en-US" sz="220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that have proper communication and resource mobilization capacities to ensure quality services to people.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152472" y="5503162"/>
            <a:ext cx="1028700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176434" y="6599567"/>
            <a:ext cx="1028700" cy="884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269762" y="4475089"/>
            <a:ext cx="842044" cy="931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ZoneTexte 26"/>
          <p:cNvSpPr txBox="1"/>
          <p:nvPr/>
        </p:nvSpPr>
        <p:spPr>
          <a:xfrm>
            <a:off x="14506927" y="4551067"/>
            <a:ext cx="8180170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lvl="0"/>
            <a:r>
              <a:rPr lang="en-US" sz="20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Contribute to the development of its country in times of peace or normalcy</a:t>
            </a:r>
            <a:r>
              <a:rPr lang="en-US"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.</a:t>
            </a:r>
            <a:endParaRPr lang="en-US" sz="2000" b="1" dirty="0">
              <a:solidFill>
                <a:schemeClr val="tx2">
                  <a:lumMod val="1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ZoneTexte 29"/>
          <p:cNvSpPr txBox="1"/>
          <p:nvPr/>
        </p:nvSpPr>
        <p:spPr>
          <a:xfrm>
            <a:off x="13176435" y="5630337"/>
            <a:ext cx="7639332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lvl="1" indent="0"/>
            <a:r>
              <a:rPr lang="en-US" sz="20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Assist the most vulnerable citizens or communities affected by man-made or natural hazards</a:t>
            </a:r>
            <a:r>
              <a:rPr lang="en-US"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.</a:t>
            </a:r>
            <a:endParaRPr lang="en-US" sz="2000" b="1" dirty="0">
              <a:solidFill>
                <a:schemeClr val="tx2">
                  <a:lumMod val="1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14506926" y="6790853"/>
            <a:ext cx="8180171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t">
            <a:spAutoFit/>
          </a:bodyPr>
          <a:lstStyle/>
          <a:p>
            <a:pPr lvl="0"/>
            <a:r>
              <a:rPr lang="en-US" sz="20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Support one another with the help of the IFRC Secretariat for Coordination.</a:t>
            </a:r>
          </a:p>
          <a:p>
            <a:r>
              <a:rPr lang="en-US" sz="3200" dirty="0"/>
              <a:t> </a:t>
            </a:r>
          </a:p>
        </p:txBody>
      </p:sp>
      <p:sp>
        <p:nvSpPr>
          <p:cNvPr id="65" name="Shape 231"/>
          <p:cNvSpPr/>
          <p:nvPr/>
        </p:nvSpPr>
        <p:spPr>
          <a:xfrm>
            <a:off x="416136" y="6426651"/>
            <a:ext cx="316606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2400"/>
            </a:lvl1pPr>
          </a:lstStyle>
          <a:p>
            <a:pPr algn="ctr"/>
            <a:r>
              <a:rPr lang="fr-CH" sz="2000" b="1" err="1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Members</a:t>
            </a:r>
            <a:endParaRPr sz="2000" b="1">
              <a:solidFill>
                <a:schemeClr val="tx2">
                  <a:lumMod val="1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6" name="Shape 231"/>
          <p:cNvSpPr/>
          <p:nvPr/>
        </p:nvSpPr>
        <p:spPr>
          <a:xfrm>
            <a:off x="408142" y="8766523"/>
            <a:ext cx="316606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2400"/>
            </a:lvl1pPr>
          </a:lstStyle>
          <a:p>
            <a:pPr algn="ctr"/>
            <a:r>
              <a:rPr lang="fr-CH" sz="2000" b="1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Revenues</a:t>
            </a:r>
            <a:endParaRPr sz="2000" b="1">
              <a:solidFill>
                <a:schemeClr val="tx2">
                  <a:lumMod val="1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0" name="Shape 190"/>
          <p:cNvSpPr txBox="1">
            <a:spLocks/>
          </p:cNvSpPr>
          <p:nvPr/>
        </p:nvSpPr>
        <p:spPr>
          <a:xfrm>
            <a:off x="1234924" y="3690680"/>
            <a:ext cx="10080000" cy="8840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>
            <a:noAutofit/>
          </a:bodyPr>
          <a:lstStyle>
            <a:lvl1pPr marL="617361" marR="0" indent="-617361" algn="l" defTabSz="821531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1061861" marR="0" indent="-617361" algn="l" defTabSz="821531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506361" marR="0" indent="-617361" algn="l" defTabSz="821531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950861" marR="0" indent="-617361" algn="l" defTabSz="821531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395361" marR="0" indent="-617361" algn="l" defTabSz="821531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5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>
              <a:buNone/>
            </a:pPr>
            <a:r>
              <a:rPr lang="fr-CH" sz="2200" b="1" dirty="0" smtClean="0">
                <a:latin typeface="Arial" charset="0"/>
                <a:ea typeface="Arial" charset="0"/>
                <a:cs typeface="Arial" charset="0"/>
              </a:rPr>
              <a:t>                 RCRC </a:t>
            </a:r>
            <a:r>
              <a:rPr lang="fr-CH" sz="2200" b="1" smtClean="0">
                <a:latin typeface="Arial" charset="0"/>
                <a:ea typeface="Arial" charset="0"/>
                <a:cs typeface="Arial" charset="0"/>
              </a:rPr>
              <a:t>Key Figures</a:t>
            </a:r>
            <a:endParaRPr lang="fr-CH" sz="2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1" name="Pentagone 70"/>
          <p:cNvSpPr/>
          <p:nvPr/>
        </p:nvSpPr>
        <p:spPr>
          <a:xfrm>
            <a:off x="6915291" y="9599663"/>
            <a:ext cx="3784540" cy="1152000"/>
          </a:xfrm>
          <a:prstGeom prst="homePlate">
            <a:avLst/>
          </a:prstGeom>
          <a:solidFill>
            <a:srgbClr val="FFEFE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CH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2" name="Pentagone 71"/>
          <p:cNvSpPr/>
          <p:nvPr/>
        </p:nvSpPr>
        <p:spPr>
          <a:xfrm>
            <a:off x="3800027" y="9599663"/>
            <a:ext cx="3784540" cy="1152000"/>
          </a:xfrm>
          <a:prstGeom prst="homePlate">
            <a:avLst/>
          </a:prstGeom>
          <a:solidFill>
            <a:srgbClr val="FFD9D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CH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3" name="Rectangle à coins arrondis 72"/>
          <p:cNvSpPr/>
          <p:nvPr/>
        </p:nvSpPr>
        <p:spPr>
          <a:xfrm>
            <a:off x="1364735" y="9504822"/>
            <a:ext cx="2830478" cy="1260000"/>
          </a:xfrm>
          <a:prstGeom prst="roundRect">
            <a:avLst/>
          </a:prstGeom>
          <a:solidFill>
            <a:srgbClr val="C00000"/>
          </a:solidFill>
          <a:ln w="76200" cap="flat">
            <a:solidFill>
              <a:schemeClr val="bg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CH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4" name="Shape 216"/>
          <p:cNvSpPr/>
          <p:nvPr/>
        </p:nvSpPr>
        <p:spPr>
          <a:xfrm>
            <a:off x="1951579" y="10130606"/>
            <a:ext cx="102657" cy="441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defRPr sz="5600">
                <a:solidFill>
                  <a:srgbClr val="000000">
                    <a:alpha val="87000"/>
                  </a:srgbClr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endParaRPr sz="2200">
              <a:latin typeface="+mn-lt"/>
            </a:endParaRPr>
          </a:p>
        </p:txBody>
      </p:sp>
      <p:sp>
        <p:nvSpPr>
          <p:cNvPr id="76" name="Shape 220"/>
          <p:cNvSpPr/>
          <p:nvPr/>
        </p:nvSpPr>
        <p:spPr>
          <a:xfrm>
            <a:off x="1099233" y="9592385"/>
            <a:ext cx="3361482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ctr">
              <a:defRPr sz="9600">
                <a:solidFill>
                  <a:srgbClr val="E2231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pPr>
            <a:r>
              <a:rPr lang="fr-CH" sz="2200" b="1" smtClean="0">
                <a:solidFill>
                  <a:schemeClr val="bg1"/>
                </a:solidFill>
                <a:latin typeface="+mn-lt"/>
              </a:rPr>
              <a:t>10%</a:t>
            </a:r>
          </a:p>
          <a:p>
            <a:pPr algn="ctr"/>
            <a:r>
              <a:rPr lang="en-US" sz="2200" smtClean="0">
                <a:solidFill>
                  <a:schemeClr val="bg1"/>
                </a:solidFill>
                <a:latin typeface="+mn-lt"/>
              </a:rPr>
              <a:t>of National </a:t>
            </a:r>
            <a:endParaRPr lang="en-US" sz="2200">
              <a:solidFill>
                <a:schemeClr val="bg1"/>
              </a:solidFill>
              <a:latin typeface="+mn-lt"/>
            </a:endParaRPr>
          </a:p>
          <a:p>
            <a:pPr algn="ctr"/>
            <a:r>
              <a:rPr lang="en-US" sz="2200" smtClean="0">
                <a:solidFill>
                  <a:schemeClr val="bg1"/>
                </a:solidFill>
                <a:latin typeface="+mn-lt"/>
              </a:rPr>
              <a:t>Societies</a:t>
            </a:r>
            <a:endParaRPr sz="2200" b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77" name="Shape 221"/>
          <p:cNvSpPr/>
          <p:nvPr/>
        </p:nvSpPr>
        <p:spPr>
          <a:xfrm>
            <a:off x="4096510" y="9944517"/>
            <a:ext cx="3294691" cy="44114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3200" cap="all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en-US" sz="2200" cap="none" dirty="0" smtClean="0">
                <a:solidFill>
                  <a:srgbClr val="C00000"/>
                </a:solidFill>
                <a:latin typeface="+mn-lt"/>
                <a:ea typeface="Helvetica"/>
                <a:cs typeface="Helvetica"/>
                <a:sym typeface="Helvetica"/>
              </a:rPr>
              <a:t>Account for </a:t>
            </a:r>
            <a:endParaRPr lang="en-US" sz="2200" dirty="0">
              <a:latin typeface="+mn-lt"/>
            </a:endParaRPr>
          </a:p>
        </p:txBody>
      </p:sp>
      <p:sp>
        <p:nvSpPr>
          <p:cNvPr id="78" name="Shape 223"/>
          <p:cNvSpPr/>
          <p:nvPr/>
        </p:nvSpPr>
        <p:spPr>
          <a:xfrm>
            <a:off x="1290512" y="11088091"/>
            <a:ext cx="9906334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r>
              <a:rPr lang="fr-CH" sz="2000" b="1" dirty="0" err="1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Onkly</a:t>
            </a:r>
            <a:r>
              <a:rPr lang="fr-CH"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 10%</a:t>
            </a:r>
            <a:r>
              <a:rPr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sz="20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of </a:t>
            </a:r>
            <a:r>
              <a:rPr lang="fr-CH" sz="20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ational </a:t>
            </a:r>
            <a:r>
              <a:rPr lang="fr-CH"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S</a:t>
            </a:r>
            <a:r>
              <a:rPr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ocieties </a:t>
            </a:r>
            <a:r>
              <a:rPr sz="20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with highest income </a:t>
            </a:r>
            <a:r>
              <a:rPr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account </a:t>
            </a:r>
            <a:r>
              <a:rPr sz="20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for </a:t>
            </a:r>
            <a:r>
              <a:rPr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96</a:t>
            </a:r>
            <a:r>
              <a:rPr lang="fr-CH"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% </a:t>
            </a:r>
            <a:r>
              <a:rPr sz="2000" b="1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of total </a:t>
            </a:r>
            <a:r>
              <a:rPr sz="2000" b="1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income of all National Red Cross and Red Crescent Societies.</a:t>
            </a:r>
          </a:p>
        </p:txBody>
      </p:sp>
      <p:sp>
        <p:nvSpPr>
          <p:cNvPr id="79" name="Shape 225"/>
          <p:cNvSpPr/>
          <p:nvPr/>
        </p:nvSpPr>
        <p:spPr>
          <a:xfrm>
            <a:off x="7537835" y="7350327"/>
            <a:ext cx="401205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r>
              <a:rPr sz="2000" b="1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19 highest income National Societies</a:t>
            </a:r>
          </a:p>
        </p:txBody>
      </p:sp>
      <p:sp>
        <p:nvSpPr>
          <p:cNvPr id="80" name="Shape 229"/>
          <p:cNvSpPr/>
          <p:nvPr/>
        </p:nvSpPr>
        <p:spPr>
          <a:xfrm>
            <a:off x="1279346" y="11831030"/>
            <a:ext cx="7781037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2400"/>
            </a:lvl1pPr>
          </a:lstStyle>
          <a:p>
            <a:r>
              <a:rPr sz="180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(Based on data from 168 National Societies)</a:t>
            </a:r>
          </a:p>
        </p:txBody>
      </p:sp>
      <p:sp>
        <p:nvSpPr>
          <p:cNvPr id="81" name="Shape 231"/>
          <p:cNvSpPr/>
          <p:nvPr/>
        </p:nvSpPr>
        <p:spPr>
          <a:xfrm>
            <a:off x="3619417" y="7350327"/>
            <a:ext cx="3166063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2400"/>
            </a:lvl1pPr>
          </a:lstStyle>
          <a:p>
            <a:r>
              <a:rPr sz="2000" b="1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In 2012, total income </a:t>
            </a:r>
            <a:r>
              <a:rPr lang="fr-CH" sz="2000" b="1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in </a:t>
            </a:r>
            <a:r>
              <a:rPr lang="fr-CH" sz="2000" b="1" err="1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excess</a:t>
            </a:r>
            <a:r>
              <a:rPr lang="fr-CH" sz="2000" b="1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 of</a:t>
            </a:r>
            <a:endParaRPr sz="2000" b="1">
              <a:solidFill>
                <a:schemeClr val="tx2">
                  <a:lumMod val="1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2" name="Shape 232"/>
          <p:cNvSpPr/>
          <p:nvPr/>
        </p:nvSpPr>
        <p:spPr>
          <a:xfrm>
            <a:off x="3619416" y="8079028"/>
            <a:ext cx="240771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defRPr sz="6400">
                <a:solidFill>
                  <a:srgbClr val="E2231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rPr lang="fr-CH" sz="2400" b="1" smtClean="0">
                <a:latin typeface="Arial" charset="0"/>
                <a:ea typeface="Arial" charset="0"/>
                <a:cs typeface="Arial" charset="0"/>
              </a:rPr>
              <a:t>CHF </a:t>
            </a:r>
            <a:r>
              <a:rPr sz="2400" b="1" smtClean="0">
                <a:latin typeface="Arial" charset="0"/>
                <a:ea typeface="Arial" charset="0"/>
                <a:cs typeface="Arial" charset="0"/>
              </a:rPr>
              <a:t>32.5 billion</a:t>
            </a:r>
            <a:endParaRPr sz="2400" b="1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3" name="Rectangle à coins arrondis 82"/>
          <p:cNvSpPr/>
          <p:nvPr/>
        </p:nvSpPr>
        <p:spPr>
          <a:xfrm>
            <a:off x="7911883" y="9504820"/>
            <a:ext cx="2830478" cy="1260000"/>
          </a:xfrm>
          <a:prstGeom prst="roundRect">
            <a:avLst/>
          </a:prstGeom>
          <a:solidFill>
            <a:srgbClr val="C00000"/>
          </a:solidFill>
          <a:ln w="76200" cap="flat">
            <a:solidFill>
              <a:schemeClr val="bg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CH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4" name="Shape 220"/>
          <p:cNvSpPr/>
          <p:nvPr/>
        </p:nvSpPr>
        <p:spPr>
          <a:xfrm>
            <a:off x="7667646" y="9571118"/>
            <a:ext cx="3361482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ctr"/>
            <a:r>
              <a:rPr lang="fr-CH" sz="2200" b="1" dirty="0">
                <a:solidFill>
                  <a:schemeClr val="bg1"/>
                </a:solidFill>
                <a:latin typeface="+mn-lt"/>
                <a:ea typeface="Helvetica Neue Bold Condensed"/>
                <a:cs typeface="Helvetica Neue Bold Condensed"/>
              </a:rPr>
              <a:t>96%</a:t>
            </a:r>
          </a:p>
          <a:p>
            <a:pPr algn="ctr"/>
            <a:r>
              <a:rPr lang="fr-CH" sz="2200" dirty="0" smtClean="0">
                <a:solidFill>
                  <a:schemeClr val="bg1"/>
                </a:solidFill>
                <a:latin typeface="+mn-lt"/>
                <a:ea typeface="Helvetica Neue Bold Condensed"/>
                <a:cs typeface="Helvetica Neue Bold Condensed"/>
              </a:rPr>
              <a:t>of</a:t>
            </a:r>
            <a:endParaRPr lang="fr-CH" sz="2200" dirty="0">
              <a:solidFill>
                <a:schemeClr val="bg1"/>
              </a:solidFill>
              <a:latin typeface="+mn-lt"/>
              <a:ea typeface="Helvetica Neue Bold Condensed"/>
              <a:cs typeface="Helvetica Neue Bold Condensed"/>
            </a:endParaRPr>
          </a:p>
          <a:p>
            <a:pPr algn="ctr"/>
            <a:r>
              <a:rPr lang="fr-CH" sz="2200" dirty="0">
                <a:solidFill>
                  <a:schemeClr val="bg1"/>
                </a:solidFill>
                <a:latin typeface="+mn-lt"/>
                <a:ea typeface="Helvetica Neue Bold Condensed"/>
                <a:cs typeface="Helvetica Neue Bold Condensed"/>
              </a:rPr>
              <a:t>total </a:t>
            </a:r>
            <a:r>
              <a:rPr lang="fr-CH" sz="2200" dirty="0" err="1">
                <a:solidFill>
                  <a:schemeClr val="bg1"/>
                </a:solidFill>
                <a:latin typeface="+mn-lt"/>
                <a:ea typeface="Helvetica Neue Bold Condensed"/>
                <a:cs typeface="Helvetica Neue Bold Condensed"/>
              </a:rPr>
              <a:t>income</a:t>
            </a:r>
            <a:endParaRPr lang="fr-CH" sz="2200" dirty="0">
              <a:solidFill>
                <a:schemeClr val="bg1"/>
              </a:solidFill>
              <a:latin typeface="+mn-lt"/>
              <a:ea typeface="Helvetica Neue Bold Condensed"/>
              <a:cs typeface="Helvetica Neue Bold Condensed"/>
            </a:endParaRPr>
          </a:p>
        </p:txBody>
      </p:sp>
      <p:sp>
        <p:nvSpPr>
          <p:cNvPr id="85" name="Shape 232"/>
          <p:cNvSpPr/>
          <p:nvPr/>
        </p:nvSpPr>
        <p:spPr>
          <a:xfrm>
            <a:off x="7537835" y="8079028"/>
            <a:ext cx="240771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defTabSz="457200">
              <a:defRPr sz="6400">
                <a:solidFill>
                  <a:srgbClr val="E2231B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rPr lang="fr-CH" sz="2400" b="1" smtClean="0">
                <a:latin typeface="Arial" charset="0"/>
                <a:ea typeface="Arial" charset="0"/>
                <a:cs typeface="Arial" charset="0"/>
              </a:rPr>
              <a:t>CHF </a:t>
            </a:r>
            <a:r>
              <a:rPr sz="2400" b="1" smtClean="0">
                <a:latin typeface="Arial" charset="0"/>
                <a:ea typeface="Arial" charset="0"/>
                <a:cs typeface="Arial" charset="0"/>
              </a:rPr>
              <a:t>3</a:t>
            </a:r>
            <a:r>
              <a:rPr lang="fr-CH" sz="2400" b="1" smtClean="0">
                <a:latin typeface="Arial" charset="0"/>
                <a:ea typeface="Arial" charset="0"/>
                <a:cs typeface="Arial" charset="0"/>
              </a:rPr>
              <a:t>1</a:t>
            </a:r>
            <a:r>
              <a:rPr sz="2400" b="1" smtClean="0">
                <a:latin typeface="Arial" charset="0"/>
                <a:ea typeface="Arial" charset="0"/>
                <a:cs typeface="Arial" charset="0"/>
              </a:rPr>
              <a:t>.</a:t>
            </a:r>
            <a:r>
              <a:rPr lang="fr-CH" sz="2400" b="1" smtClean="0">
                <a:latin typeface="Arial" charset="0"/>
                <a:ea typeface="Arial" charset="0"/>
                <a:cs typeface="Arial" charset="0"/>
              </a:rPr>
              <a:t>3</a:t>
            </a:r>
            <a:r>
              <a:rPr sz="2400" b="1" smtClean="0">
                <a:latin typeface="Arial" charset="0"/>
                <a:ea typeface="Arial" charset="0"/>
                <a:cs typeface="Arial" charset="0"/>
              </a:rPr>
              <a:t> billion</a:t>
            </a:r>
            <a:endParaRPr sz="2400" b="1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3619417" y="4785522"/>
            <a:ext cx="7122944" cy="256480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Over 200 million </a:t>
            </a: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members </a:t>
            </a:r>
            <a:endParaRPr lang="en-US" sz="2000" dirty="0">
              <a:solidFill>
                <a:schemeClr val="tx2">
                  <a:lumMod val="10000"/>
                </a:schemeClr>
              </a:solidFill>
              <a:latin typeface="Arial" charset="0"/>
              <a:ea typeface="Arial" charset="0"/>
              <a:cs typeface="Arial" charset="0"/>
              <a:sym typeface="Helvetica Ligh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17 million </a:t>
            </a:r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active </a:t>
            </a: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volunteers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Over </a:t>
            </a:r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150 </a:t>
            </a: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million </a:t>
            </a:r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people/year have access to pay-for services of the Red Cross for total revenues of </a:t>
            </a:r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32.5 </a:t>
            </a: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billion </a:t>
            </a:r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</a:rPr>
              <a:t>CHF/year</a:t>
            </a:r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. Only 19 National S</a:t>
            </a:r>
            <a:r>
              <a:rPr lang="en-US" sz="2000" dirty="0" smtClean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ocieties </a:t>
            </a:r>
            <a:r>
              <a:rPr lang="en-US" sz="2000" dirty="0">
                <a:solidFill>
                  <a:schemeClr val="tx2">
                    <a:lumMod val="10000"/>
                  </a:schemeClr>
                </a:solidFill>
                <a:latin typeface="Arial" charset="0"/>
                <a:ea typeface="Arial" charset="0"/>
                <a:cs typeface="Arial" charset="0"/>
                <a:sym typeface="Helvetica Light"/>
              </a:rPr>
              <a:t>have proper communication and resource mobilization capacities to ensure quality services to people.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>
                  <a:lumMod val="10000"/>
                </a:schemeClr>
              </a:solidFill>
              <a:latin typeface="Arial" charset="0"/>
              <a:ea typeface="Arial" charset="0"/>
              <a:cs typeface="Arial" charset="0"/>
              <a:sym typeface="Helvetica Light"/>
            </a:endParaRPr>
          </a:p>
        </p:txBody>
      </p:sp>
      <p:pic>
        <p:nvPicPr>
          <p:cNvPr id="87" name="Picture 3"/>
          <p:cNvPicPr>
            <a:picLocks noChangeAspect="1" noChangeArrowheads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91549" y="7221147"/>
            <a:ext cx="1415239" cy="1402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" name="Picture 4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65958" y="3531298"/>
            <a:ext cx="828167" cy="78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" name="Picture 5"/>
          <p:cNvPicPr>
            <a:picLocks noChangeAspect="1" noChangeArrowheads="1"/>
          </p:cNvPicPr>
          <p:nvPr/>
        </p:nvPicPr>
        <p:blipFill>
          <a:blip r:embed="rId10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contrast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39436" y="5034237"/>
            <a:ext cx="1319464" cy="127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" name="Shape 191"/>
          <p:cNvSpPr>
            <a:spLocks noGrp="1"/>
          </p:cNvSpPr>
          <p:nvPr>
            <p:ph type="title"/>
          </p:nvPr>
        </p:nvSpPr>
        <p:spPr>
          <a:xfrm>
            <a:off x="1219200" y="1219200"/>
            <a:ext cx="23164800" cy="12192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6400" cap="all"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r>
              <a:rPr lang="en-US" sz="35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Red </a:t>
            </a:r>
            <a:r>
              <a:rPr lang="en-US" sz="35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cross &amp; red crescent </a:t>
            </a:r>
            <a:r>
              <a:rPr lang="en-US" sz="35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key figures and objectives</a:t>
            </a:r>
            <a:endParaRPr lang="fr-CH" sz="35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Shape 192"/>
          <p:cNvSpPr/>
          <p:nvPr/>
        </p:nvSpPr>
        <p:spPr>
          <a:xfrm>
            <a:off x="1312507" y="2438400"/>
            <a:ext cx="4789714" cy="0"/>
          </a:xfrm>
          <a:prstGeom prst="line">
            <a:avLst/>
          </a:prstGeom>
          <a:ln w="127000">
            <a:solidFill>
              <a:srgbClr val="C019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379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bg.png"/>
          <p:cNvPicPr>
            <a:picLocks noChangeAspect="1"/>
          </p:cNvPicPr>
          <p:nvPr/>
        </p:nvPicPr>
        <p:blipFill rotWithShape="1">
          <a:blip r:embed="rId2">
            <a:extLst/>
          </a:blip>
          <a:srcRect b="26772"/>
          <a:stretch/>
        </p:blipFill>
        <p:spPr>
          <a:xfrm>
            <a:off x="1" y="-31059"/>
            <a:ext cx="24384000" cy="10089459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Shape 252"/>
          <p:cNvSpPr/>
          <p:nvPr/>
        </p:nvSpPr>
        <p:spPr>
          <a:xfrm>
            <a:off x="0" y="1195289"/>
            <a:ext cx="24384000" cy="852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642937">
              <a:defRPr sz="5600" cap="all">
                <a:solidFill>
                  <a:srgbClr val="FFFFFF"/>
                </a:solidFill>
                <a:latin typeface="Helvetica Neue Bold Condensed"/>
                <a:ea typeface="Helvetica Neue Bold Condensed"/>
                <a:cs typeface="Helvetica Neue Bold Condensed"/>
                <a:sym typeface="Helvetica Neue Bold Condensed"/>
              </a:defRPr>
            </a:lvl1pPr>
          </a:lstStyle>
          <a:p>
            <a:pPr algn="ctr"/>
            <a:r>
              <a:rPr lang="en-US" sz="4600" b="1" dirty="0" smtClean="0">
                <a:latin typeface="Arial" charset="0"/>
                <a:ea typeface="Arial" charset="0"/>
                <a:cs typeface="Arial" charset="0"/>
              </a:rPr>
              <a:t>Humanitarian – SOCIAL organizations</a:t>
            </a:r>
            <a:endParaRPr sz="46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53" name="box 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2560" y="2682015"/>
            <a:ext cx="5105401" cy="10464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box 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58693" y="2682015"/>
            <a:ext cx="3784601" cy="10464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box 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796726" y="2682015"/>
            <a:ext cx="5130801" cy="10464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box 4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880959" y="2682015"/>
            <a:ext cx="3784601" cy="10464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box 5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572427" y="2682015"/>
            <a:ext cx="3784601" cy="104648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6937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Connectik Solution Overview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847904"/>
            <a:ext cx="24384001" cy="17411808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hape 159"/>
          <p:cNvSpPr/>
          <p:nvPr/>
        </p:nvSpPr>
        <p:spPr>
          <a:xfrm>
            <a:off x="630410" y="629179"/>
            <a:ext cx="4050463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600">
                <a:solidFill>
                  <a:srgbClr val="EC232F"/>
                </a:solidFill>
              </a:defRPr>
            </a:lvl1pPr>
          </a:lstStyle>
          <a:p>
            <a:r>
              <a:t>COMMUNICATION</a:t>
            </a:r>
          </a:p>
        </p:txBody>
      </p:sp>
      <p:sp>
        <p:nvSpPr>
          <p:cNvPr id="160" name="Shape 160"/>
          <p:cNvSpPr/>
          <p:nvPr/>
        </p:nvSpPr>
        <p:spPr>
          <a:xfrm>
            <a:off x="655810" y="1240165"/>
            <a:ext cx="2942984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COMMUNITY</a:t>
            </a:r>
            <a:r>
              <a:t> </a:t>
            </a:r>
            <a:r>
              <a:rPr>
                <a:solidFill>
                  <a:srgbClr val="A6AAA9"/>
                </a:solidFill>
              </a:rPr>
              <a:t>APPLICATION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630410" y="629179"/>
            <a:ext cx="3101773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600">
                <a:solidFill>
                  <a:srgbClr val="EC232F"/>
                </a:solidFill>
              </a:defRPr>
            </a:lvl1pPr>
          </a:lstStyle>
          <a:p>
            <a:r>
              <a:t>MEMBERSHIP</a:t>
            </a:r>
          </a:p>
        </p:txBody>
      </p:sp>
      <p:sp>
        <p:nvSpPr>
          <p:cNvPr id="153" name="Shape 153"/>
          <p:cNvSpPr/>
          <p:nvPr/>
        </p:nvSpPr>
        <p:spPr>
          <a:xfrm>
            <a:off x="655810" y="1240165"/>
            <a:ext cx="2942984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COMMUNITY</a:t>
            </a:r>
            <a:r>
              <a:t> APPLICATION</a:t>
            </a:r>
          </a:p>
        </p:txBody>
      </p:sp>
      <p:pic>
        <p:nvPicPr>
          <p:cNvPr id="154" name="Connectik Solution Overview5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8479" y="-1903405"/>
            <a:ext cx="24540958" cy="17522810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Shape 155"/>
          <p:cNvSpPr/>
          <p:nvPr/>
        </p:nvSpPr>
        <p:spPr>
          <a:xfrm>
            <a:off x="630410" y="629179"/>
            <a:ext cx="4050463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600">
                <a:solidFill>
                  <a:srgbClr val="EC232F"/>
                </a:solidFill>
              </a:defRPr>
            </a:lvl1pPr>
          </a:lstStyle>
          <a:p>
            <a:r>
              <a:t>COMMUNICATION</a:t>
            </a:r>
          </a:p>
        </p:txBody>
      </p:sp>
      <p:sp>
        <p:nvSpPr>
          <p:cNvPr id="156" name="Shape 156"/>
          <p:cNvSpPr/>
          <p:nvPr/>
        </p:nvSpPr>
        <p:spPr>
          <a:xfrm>
            <a:off x="655810" y="1240165"/>
            <a:ext cx="2942984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COMMUNITY</a:t>
            </a:r>
            <a:r>
              <a:t> </a:t>
            </a:r>
            <a:r>
              <a:rPr>
                <a:solidFill>
                  <a:srgbClr val="A6AAA9"/>
                </a:solidFill>
              </a:rPr>
              <a:t>APPLICATION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hape 163"/>
          <p:cNvSpPr/>
          <p:nvPr/>
        </p:nvSpPr>
        <p:spPr>
          <a:xfrm>
            <a:off x="630410" y="629179"/>
            <a:ext cx="4050463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600">
                <a:solidFill>
                  <a:srgbClr val="EC232F"/>
                </a:solidFill>
              </a:defRPr>
            </a:lvl1pPr>
          </a:lstStyle>
          <a:p>
            <a:r>
              <a:t>COMMUNICATION</a:t>
            </a:r>
          </a:p>
        </p:txBody>
      </p:sp>
      <p:sp>
        <p:nvSpPr>
          <p:cNvPr id="164" name="Shape 164"/>
          <p:cNvSpPr/>
          <p:nvPr/>
        </p:nvSpPr>
        <p:spPr>
          <a:xfrm>
            <a:off x="655810" y="1240165"/>
            <a:ext cx="2942984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COMMUNITY</a:t>
            </a:r>
            <a:r>
              <a:t> </a:t>
            </a:r>
            <a:r>
              <a:rPr>
                <a:solidFill>
                  <a:srgbClr val="A6AAA9"/>
                </a:solidFill>
              </a:rPr>
              <a:t>APPLICATION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hape 171"/>
          <p:cNvSpPr/>
          <p:nvPr/>
        </p:nvSpPr>
        <p:spPr>
          <a:xfrm>
            <a:off x="630410" y="629179"/>
            <a:ext cx="4211397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3600">
                <a:solidFill>
                  <a:srgbClr val="EC232F"/>
                </a:solidFill>
              </a:defRPr>
            </a:lvl1pPr>
          </a:lstStyle>
          <a:p>
            <a:r>
              <a:t>DONS &amp; PAIEMENT</a:t>
            </a:r>
          </a:p>
        </p:txBody>
      </p:sp>
      <p:sp>
        <p:nvSpPr>
          <p:cNvPr id="172" name="Shape 172"/>
          <p:cNvSpPr/>
          <p:nvPr/>
        </p:nvSpPr>
        <p:spPr>
          <a:xfrm>
            <a:off x="655810" y="1240165"/>
            <a:ext cx="2942984" cy="39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700">
                <a:solidFill>
                  <a:srgbClr val="C2C2C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EC232F"/>
                </a:solidFill>
              </a:rPr>
              <a:t>COMMUNITY</a:t>
            </a:r>
            <a:r>
              <a:t> APPLICATION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462</Words>
  <Application>Microsoft Macintosh PowerPoint</Application>
  <PresentationFormat>Custom</PresentationFormat>
  <Paragraphs>82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Helvetica</vt:lpstr>
      <vt:lpstr>Helvetica Light</vt:lpstr>
      <vt:lpstr>Helvetica Neue</vt:lpstr>
      <vt:lpstr>Helvetica Neue Bold Condensed</vt:lpstr>
      <vt:lpstr>Helvetica Neue Light</vt:lpstr>
      <vt:lpstr>Arial</vt:lpstr>
      <vt:lpstr>White</vt:lpstr>
      <vt:lpstr>PowerPoint Presentation</vt:lpstr>
      <vt:lpstr>PowerPoint Presentation</vt:lpstr>
      <vt:lpstr>PowerPoint Presentation</vt:lpstr>
      <vt:lpstr>Red cross &amp; red crescent key figures and 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Hachim Badji</cp:lastModifiedBy>
  <cp:revision>6</cp:revision>
  <dcterms:modified xsi:type="dcterms:W3CDTF">2018-01-22T16:15:53Z</dcterms:modified>
</cp:coreProperties>
</file>